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90" r:id="rId5"/>
    <p:sldId id="293" r:id="rId6"/>
    <p:sldId id="313" r:id="rId7"/>
    <p:sldId id="319" r:id="rId8"/>
    <p:sldId id="278" r:id="rId9"/>
    <p:sldId id="320" r:id="rId10"/>
    <p:sldId id="280" r:id="rId11"/>
    <p:sldId id="294" r:id="rId12"/>
    <p:sldId id="279" r:id="rId13"/>
    <p:sldId id="295" r:id="rId14"/>
    <p:sldId id="297" r:id="rId15"/>
    <p:sldId id="298" r:id="rId16"/>
    <p:sldId id="299" r:id="rId17"/>
    <p:sldId id="301" r:id="rId18"/>
    <p:sldId id="302" r:id="rId19"/>
    <p:sldId id="303" r:id="rId20"/>
    <p:sldId id="304" r:id="rId21"/>
    <p:sldId id="305" r:id="rId22"/>
    <p:sldId id="308" r:id="rId23"/>
    <p:sldId id="318" r:id="rId24"/>
    <p:sldId id="310" r:id="rId25"/>
    <p:sldId id="309" r:id="rId26"/>
    <p:sldId id="317" r:id="rId27"/>
    <p:sldId id="312" r:id="rId28"/>
    <p:sldId id="316" r:id="rId29"/>
    <p:sldId id="321" r:id="rId30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83386"/>
    <a:srgbClr val="B0C7E7"/>
    <a:srgbClr val="E8D4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5" autoAdjust="0"/>
    <p:restoredTop sz="94602" autoAdjust="0"/>
  </p:normalViewPr>
  <p:slideViewPr>
    <p:cSldViewPr>
      <p:cViewPr varScale="1">
        <p:scale>
          <a:sx n="106" d="100"/>
          <a:sy n="106" d="100"/>
        </p:scale>
        <p:origin x="169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7FACB5C8-7C7D-4A66-BE43-0A95C66067DD}" type="datetimeFigureOut">
              <a:rPr lang="fr-FR"/>
              <a:pPr>
                <a:defRPr/>
              </a:pPr>
              <a:t>06/05/2015</a:t>
            </a:fld>
            <a:endParaRPr lang="fr-FR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9125DC2-B3BE-4380-9CC8-302481EC8105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91996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47FC5C8-D117-4DE4-A4EE-E4ECF3B7A5EC}" type="datetimeFigureOut">
              <a:rPr lang="fr-FR"/>
              <a:pPr>
                <a:defRPr/>
              </a:pPr>
              <a:t>06/05/2015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C437224-6F19-46C3-B0CC-777066BFDD31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8487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437224-6F19-46C3-B0CC-777066BFDD31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088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983386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983386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9A86D1-3AF3-4DB4-9734-E2AA5D79BD41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0797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D9DE02-E58B-44F3-80B8-90AA4944A9BA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0422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2CB23D-F676-4432-A06B-34BA5AF97A0F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740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86EAE4-88CF-41D9-920C-319E7531B270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9223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C9C248-5915-4FBC-B3C9-BAD9E1DEAAA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3590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46B32D-D2E4-4FAF-B6B6-033C8D743F14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837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EAB689-9CA8-4E05-9BC6-1466ACCFD59F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0021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8274B3-B72E-4740-A300-E3AB60FDB0D0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6330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B5563A-A5B8-4150-BB44-8328ED8FE5CA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5911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AFF2AB-9396-4A25-A937-A12CEE7710BE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7197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BDE90B-D239-4E7E-AAB6-F9900B61EBA4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1125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298808-2933-4F2F-9091-2CD4115AB509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7305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956621-FEE8-4B06-9425-1C7B290BDDF8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756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B0C7E7"/>
              </a:gs>
              <a:gs pos="100000">
                <a:schemeClr val="accent3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7" descr="fond AG"/>
          <p:cNvPicPr>
            <a:picLocks noChangeAspect="1" noChangeArrowheads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25" b="47900"/>
          <a:stretch/>
        </p:blipFill>
        <p:spPr bwMode="auto">
          <a:xfrm>
            <a:off x="7666646" y="0"/>
            <a:ext cx="1477354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5109D95-BB22-43E3-A0C7-809C46BF206A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jp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ikensemble.fr/" TargetMode="External"/><Relationship Id="rId2" Type="http://schemas.openxmlformats.org/officeDocument/2006/relationships/hyperlink" Target="http://www.fanfharmonies.fr/" TargetMode="Externa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1470025"/>
          </a:xfrm>
        </p:spPr>
        <p:txBody>
          <a:bodyPr/>
          <a:lstStyle/>
          <a:p>
            <a:r>
              <a:rPr lang="fr-FR" sz="4800" dirty="0" smtClean="0"/>
              <a:t>Fanf’Harmonies</a:t>
            </a:r>
            <a:endParaRPr lang="fr-FR" sz="48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83568" y="2852936"/>
            <a:ext cx="7376864" cy="1752600"/>
          </a:xfrm>
        </p:spPr>
        <p:txBody>
          <a:bodyPr/>
          <a:lstStyle/>
          <a:p>
            <a:r>
              <a:rPr lang="fr-FR" i="1" dirty="0" smtClean="0"/>
              <a:t>le festival des rencontres musicales</a:t>
            </a:r>
          </a:p>
          <a:p>
            <a:endParaRPr lang="fr-FR" i="1" dirty="0" smtClean="0"/>
          </a:p>
          <a:p>
            <a:endParaRPr lang="fr-FR" i="1" dirty="0"/>
          </a:p>
          <a:p>
            <a:r>
              <a:rPr lang="fr-FR" sz="4000" u="sng" dirty="0" smtClean="0">
                <a:solidFill>
                  <a:schemeClr val="tx1"/>
                </a:solidFill>
              </a:rPr>
              <a:t>Conférence de Presse</a:t>
            </a:r>
            <a:endParaRPr lang="fr-FR" sz="40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32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Le concert inaugural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fr-FR" sz="2800" dirty="0" smtClean="0"/>
              <a:t>Halle B de la Gare Saint-Sauveur totalement réaménagée</a:t>
            </a:r>
          </a:p>
          <a:p>
            <a:endParaRPr lang="fr-FR" sz="2800" dirty="0"/>
          </a:p>
          <a:p>
            <a:r>
              <a:rPr lang="fr-FR" sz="2800" dirty="0" smtClean="0"/>
              <a:t>Deux </a:t>
            </a:r>
            <a:r>
              <a:rPr lang="fr-FR" sz="2800" dirty="0" smtClean="0"/>
              <a:t>orchestres </a:t>
            </a:r>
            <a:r>
              <a:rPr lang="fr-FR" sz="2800" dirty="0" smtClean="0"/>
              <a:t>de prestige du </a:t>
            </a:r>
            <a:r>
              <a:rPr lang="fr-FR" sz="2800" dirty="0" smtClean="0"/>
              <a:t>Nord – Pas-de-Calais</a:t>
            </a:r>
          </a:p>
          <a:p>
            <a:pPr lvl="1"/>
            <a:r>
              <a:rPr lang="fr-FR" sz="2400" dirty="0" smtClean="0"/>
              <a:t>Batterie-Fanfare de </a:t>
            </a:r>
            <a:r>
              <a:rPr lang="fr-FR" sz="2400" dirty="0" err="1" smtClean="0"/>
              <a:t>Marcq-en-Baroeul</a:t>
            </a:r>
            <a:endParaRPr lang="fr-FR" sz="2400" dirty="0" smtClean="0"/>
          </a:p>
          <a:p>
            <a:pPr lvl="1"/>
            <a:r>
              <a:rPr lang="fr-FR" sz="2400" dirty="0" smtClean="0"/>
              <a:t>Harmonie Municipale de Lambres-lez-Douai</a:t>
            </a:r>
          </a:p>
          <a:p>
            <a:pPr lvl="1"/>
            <a:endParaRPr lang="fr-FR" dirty="0"/>
          </a:p>
          <a:p>
            <a:r>
              <a:rPr lang="fr-FR" sz="2800" dirty="0" smtClean="0"/>
              <a:t>L’occasion de mettre en valeur la qualité musicale de nos orchestres régionaux</a:t>
            </a:r>
            <a:endParaRPr lang="fr-FR" sz="2800" dirty="0"/>
          </a:p>
        </p:txBody>
      </p:sp>
      <p:sp>
        <p:nvSpPr>
          <p:cNvPr id="4" name="ZoneTexte 3"/>
          <p:cNvSpPr txBox="1"/>
          <p:nvPr/>
        </p:nvSpPr>
        <p:spPr>
          <a:xfrm>
            <a:off x="2915816" y="1186805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983386"/>
                </a:solidFill>
              </a:rPr>
              <a:t>Vendredi 22 </a:t>
            </a:r>
            <a:r>
              <a:rPr lang="fr-FR" sz="2400" dirty="0" smtClean="0">
                <a:solidFill>
                  <a:srgbClr val="983386"/>
                </a:solidFill>
              </a:rPr>
              <a:t>Mai-  </a:t>
            </a:r>
            <a:r>
              <a:rPr lang="fr-FR" sz="2400" dirty="0" smtClean="0">
                <a:solidFill>
                  <a:srgbClr val="983386"/>
                </a:solidFill>
              </a:rPr>
              <a:t>20H30 </a:t>
            </a:r>
            <a:endParaRPr lang="fr-FR" sz="2400" dirty="0">
              <a:solidFill>
                <a:srgbClr val="9833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222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Le concours jeunes talents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fr-FR" dirty="0" smtClean="0"/>
              <a:t>4 majeures qui n’ont pas rencontré leur public</a:t>
            </a:r>
          </a:p>
          <a:p>
            <a:pPr lvl="1"/>
            <a:r>
              <a:rPr lang="fr-FR" dirty="0" smtClean="0"/>
              <a:t>Majeure </a:t>
            </a:r>
            <a:r>
              <a:rPr lang="fr-FR" dirty="0"/>
              <a:t>« instruments de Batterie-Fanfare ou instruments ayant trait à la musique </a:t>
            </a:r>
            <a:r>
              <a:rPr lang="fr-FR" dirty="0" smtClean="0"/>
              <a:t>traditionnelle</a:t>
            </a:r>
            <a:endParaRPr lang="fr-FR" dirty="0"/>
          </a:p>
          <a:p>
            <a:pPr lvl="1"/>
            <a:r>
              <a:rPr lang="fr-FR" dirty="0" smtClean="0"/>
              <a:t>Majeure </a:t>
            </a:r>
            <a:r>
              <a:rPr lang="fr-FR" dirty="0"/>
              <a:t>« instruments d’harmonie »</a:t>
            </a:r>
          </a:p>
          <a:p>
            <a:pPr lvl="1"/>
            <a:r>
              <a:rPr lang="fr-FR" dirty="0" smtClean="0"/>
              <a:t>Majeure </a:t>
            </a:r>
            <a:r>
              <a:rPr lang="fr-FR" dirty="0"/>
              <a:t>« cordes »</a:t>
            </a:r>
          </a:p>
          <a:p>
            <a:pPr lvl="1"/>
            <a:r>
              <a:rPr lang="fr-FR" dirty="0" smtClean="0"/>
              <a:t>Majeure </a:t>
            </a:r>
            <a:r>
              <a:rPr lang="fr-FR" dirty="0"/>
              <a:t>« musiques électroniques </a:t>
            </a:r>
            <a:r>
              <a:rPr lang="fr-FR" dirty="0" smtClean="0"/>
              <a:t>»</a:t>
            </a:r>
          </a:p>
          <a:p>
            <a:endParaRPr lang="fr-FR" dirty="0" smtClean="0"/>
          </a:p>
          <a:p>
            <a:r>
              <a:rPr lang="fr-FR" dirty="0" smtClean="0"/>
              <a:t>Un concours qui sera retenté dans un contexte plus classique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446060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Le Bal Swing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8796"/>
            <a:ext cx="8229600" cy="2404300"/>
          </a:xfrm>
        </p:spPr>
        <p:txBody>
          <a:bodyPr>
            <a:normAutofit/>
          </a:bodyPr>
          <a:lstStyle/>
          <a:p>
            <a:r>
              <a:rPr lang="fr-FR" sz="2400" dirty="0" smtClean="0"/>
              <a:t>Halle B – Gare Saint-Sauveur</a:t>
            </a:r>
            <a:endParaRPr lang="fr-FR" sz="2400" dirty="0" smtClean="0"/>
          </a:p>
          <a:p>
            <a:r>
              <a:rPr lang="fr-FR" sz="2400" dirty="0" smtClean="0"/>
              <a:t>Proposer un évènement </a:t>
            </a:r>
            <a:r>
              <a:rPr lang="fr-FR" sz="2400" dirty="0" smtClean="0"/>
              <a:t>convivial </a:t>
            </a:r>
            <a:r>
              <a:rPr lang="fr-FR" sz="2400" dirty="0" smtClean="0"/>
              <a:t>à la gare </a:t>
            </a:r>
            <a:r>
              <a:rPr lang="fr-FR" sz="2400" dirty="0" smtClean="0"/>
              <a:t>Saint-Sauveur </a:t>
            </a:r>
            <a:r>
              <a:rPr lang="fr-FR" sz="2400" dirty="0" smtClean="0"/>
              <a:t>en lien avec la musique et la </a:t>
            </a:r>
            <a:r>
              <a:rPr lang="fr-FR" sz="2400" dirty="0" smtClean="0"/>
              <a:t>danse</a:t>
            </a:r>
          </a:p>
          <a:p>
            <a:pPr lvl="1"/>
            <a:r>
              <a:rPr lang="fr-FR" sz="2000" dirty="0" smtClean="0"/>
              <a:t>Et qui cadre avec le lieu et l’ambiance culturelle de Saint-Sauveur</a:t>
            </a:r>
            <a:endParaRPr lang="fr-FR" sz="2000" dirty="0" smtClean="0"/>
          </a:p>
          <a:p>
            <a:r>
              <a:rPr lang="fr-FR" sz="2400" dirty="0" smtClean="0"/>
              <a:t>Animé par le Couleur Swing </a:t>
            </a:r>
            <a:r>
              <a:rPr lang="fr-FR" sz="2400" dirty="0" err="1" smtClean="0"/>
              <a:t>Big-Band</a:t>
            </a:r>
            <a:endParaRPr lang="fr-FR" sz="24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533" y="4283697"/>
            <a:ext cx="3497140" cy="232915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3707904" y="117483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983386"/>
                </a:solidFill>
              </a:rPr>
              <a:t>Samedi 23 </a:t>
            </a:r>
            <a:r>
              <a:rPr lang="fr-FR" sz="2400" dirty="0" smtClean="0">
                <a:solidFill>
                  <a:srgbClr val="983386"/>
                </a:solidFill>
              </a:rPr>
              <a:t>Mai -  </a:t>
            </a:r>
            <a:r>
              <a:rPr lang="fr-FR" sz="2400" dirty="0" smtClean="0">
                <a:solidFill>
                  <a:srgbClr val="983386"/>
                </a:solidFill>
              </a:rPr>
              <a:t>20H00 </a:t>
            </a:r>
            <a:endParaRPr lang="fr-FR" sz="2400" dirty="0">
              <a:solidFill>
                <a:srgbClr val="9833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289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Le Grand Spectacle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3960440"/>
          </a:xfrm>
        </p:spPr>
        <p:txBody>
          <a:bodyPr>
            <a:normAutofit/>
          </a:bodyPr>
          <a:lstStyle/>
          <a:p>
            <a:r>
              <a:rPr lang="fr-FR" dirty="0" smtClean="0"/>
              <a:t>Une première pour la salle Grand Sud pour de type d’évènement</a:t>
            </a:r>
          </a:p>
          <a:p>
            <a:pPr lvl="1"/>
            <a:r>
              <a:rPr lang="fr-FR" dirty="0" smtClean="0"/>
              <a:t>Capitaliser sur la modularité du lieu</a:t>
            </a:r>
          </a:p>
          <a:p>
            <a:pPr lvl="1"/>
            <a:endParaRPr lang="fr-FR" dirty="0"/>
          </a:p>
          <a:p>
            <a:r>
              <a:rPr lang="fr-FR" dirty="0"/>
              <a:t>Egalement lieu du Village Fanfare et de la Restauration</a:t>
            </a:r>
          </a:p>
          <a:p>
            <a:pPr lvl="1"/>
            <a:endParaRPr lang="fr-FR" dirty="0" smtClean="0"/>
          </a:p>
          <a:p>
            <a:pPr marL="457200" lvl="1" indent="0">
              <a:buNone/>
            </a:pPr>
            <a:endParaRPr lang="fr-FR" sz="1400" dirty="0" smtClean="0"/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3707904" y="117483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983386"/>
                </a:solidFill>
              </a:rPr>
              <a:t>Samedi 23 </a:t>
            </a:r>
            <a:r>
              <a:rPr lang="fr-FR" sz="2400" dirty="0" smtClean="0">
                <a:solidFill>
                  <a:srgbClr val="983386"/>
                </a:solidFill>
              </a:rPr>
              <a:t>Mai -  </a:t>
            </a:r>
            <a:r>
              <a:rPr lang="fr-FR" sz="2400" dirty="0" smtClean="0">
                <a:solidFill>
                  <a:srgbClr val="983386"/>
                </a:solidFill>
              </a:rPr>
              <a:t>20H00 </a:t>
            </a:r>
            <a:endParaRPr lang="fr-FR" sz="2400" dirty="0">
              <a:solidFill>
                <a:srgbClr val="9833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693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Le Grand Sud</a:t>
            </a:r>
            <a:endParaRPr lang="fr-FR" dirty="0">
              <a:solidFill>
                <a:srgbClr val="983386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253700"/>
            <a:ext cx="8079582" cy="402758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09457" y="2780928"/>
            <a:ext cx="1296144" cy="866229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Village Fanfare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5220071" y="2492896"/>
            <a:ext cx="1405695" cy="866229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Spectacle,Concours</a:t>
            </a:r>
            <a:r>
              <a:rPr lang="fr-FR" dirty="0" smtClean="0"/>
              <a:t>,</a:t>
            </a:r>
          </a:p>
          <a:p>
            <a:pPr algn="ctr"/>
            <a:r>
              <a:rPr lang="fr-FR" dirty="0" smtClean="0"/>
              <a:t>Gala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018710" y="2347813"/>
            <a:ext cx="1553289" cy="866229"/>
          </a:xfrm>
          <a:prstGeom prst="wedgeRectCallout">
            <a:avLst>
              <a:gd name="adj1" fmla="val -10194"/>
              <a:gd name="adj2" fmla="val 72675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Restauration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378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Le Grand Spectacle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fr-FR" sz="2800" dirty="0" smtClean="0"/>
              <a:t>L’Orchestre d’Harmonie </a:t>
            </a:r>
            <a:r>
              <a:rPr lang="fr-FR" sz="2800" dirty="0" smtClean="0"/>
              <a:t>des </a:t>
            </a:r>
            <a:r>
              <a:rPr lang="fr-FR" sz="2800" dirty="0" smtClean="0"/>
              <a:t>Gardiens de la Paix de Paris</a:t>
            </a:r>
          </a:p>
          <a:p>
            <a:pPr marL="0" indent="0">
              <a:buNone/>
            </a:pPr>
            <a:endParaRPr lang="fr-FR" sz="2800" dirty="0" smtClean="0"/>
          </a:p>
          <a:p>
            <a:r>
              <a:rPr lang="fr-FR" sz="2800" dirty="0" smtClean="0"/>
              <a:t>Création Harmonie – </a:t>
            </a:r>
            <a:r>
              <a:rPr lang="fr-FR" sz="2800" dirty="0" smtClean="0"/>
              <a:t>Hip-Hop</a:t>
            </a:r>
          </a:p>
          <a:p>
            <a:pPr lvl="1"/>
            <a:r>
              <a:rPr lang="fr-FR" sz="2400" dirty="0" smtClean="0"/>
              <a:t>Par Pierre N’GUYEN, professeur de piano au conservatoire de Lille</a:t>
            </a:r>
          </a:p>
          <a:p>
            <a:pPr lvl="1"/>
            <a:r>
              <a:rPr lang="fr-FR" sz="2400" dirty="0" smtClean="0"/>
              <a:t>80 musiciens « harmonie »</a:t>
            </a:r>
          </a:p>
          <a:p>
            <a:pPr lvl="1"/>
            <a:r>
              <a:rPr lang="fr-FR" sz="2400" dirty="0" smtClean="0"/>
              <a:t>5 musiciens « musiques électroniques »</a:t>
            </a:r>
          </a:p>
          <a:p>
            <a:pPr lvl="1"/>
            <a:r>
              <a:rPr lang="fr-FR" sz="2400" dirty="0" smtClean="0"/>
              <a:t>5 danseurs hip-hop</a:t>
            </a:r>
          </a:p>
          <a:p>
            <a:pPr lvl="1"/>
            <a:r>
              <a:rPr lang="fr-FR" sz="2400" dirty="0" smtClean="0"/>
              <a:t>1 </a:t>
            </a:r>
            <a:r>
              <a:rPr lang="fr-FR" sz="2400" dirty="0" err="1" smtClean="0"/>
              <a:t>slameur</a:t>
            </a:r>
            <a:endParaRPr lang="fr-FR" sz="2400" dirty="0" smtClean="0"/>
          </a:p>
          <a:p>
            <a:pPr marL="0" indent="0">
              <a:buNone/>
            </a:pPr>
            <a:endParaRPr lang="fr-FR" sz="2800" dirty="0" smtClean="0"/>
          </a:p>
          <a:p>
            <a:r>
              <a:rPr lang="fr-FR" sz="2800" dirty="0" smtClean="0"/>
              <a:t>Création </a:t>
            </a:r>
            <a:r>
              <a:rPr lang="fr-FR" sz="2800" dirty="0" smtClean="0"/>
              <a:t>Harmonie – Batterie-Fanfare – Chorale </a:t>
            </a:r>
          </a:p>
          <a:p>
            <a:pPr lvl="1"/>
            <a:r>
              <a:rPr lang="fr-FR" sz="2400" dirty="0" smtClean="0"/>
              <a:t>Par Jean-Jacques CHARLES, tambour </a:t>
            </a:r>
            <a:r>
              <a:rPr lang="fr-FR" sz="2400" dirty="0" err="1" smtClean="0"/>
              <a:t>majour</a:t>
            </a:r>
            <a:r>
              <a:rPr lang="fr-FR" sz="2400" dirty="0" smtClean="0"/>
              <a:t> des Gardiens de la Paix de Paris</a:t>
            </a:r>
          </a:p>
          <a:p>
            <a:pPr lvl="1"/>
            <a:r>
              <a:rPr lang="fr-FR" sz="2400" dirty="0" smtClean="0"/>
              <a:t>Lille </a:t>
            </a:r>
            <a:r>
              <a:rPr lang="fr-FR" sz="2400" dirty="0" smtClean="0"/>
              <a:t>aux </a:t>
            </a:r>
            <a:r>
              <a:rPr lang="fr-FR" sz="2400" dirty="0" smtClean="0"/>
              <a:t>Trésors, une </a:t>
            </a:r>
            <a:r>
              <a:rPr lang="fr-FR" sz="2400" dirty="0" smtClean="0"/>
              <a:t>œuvre musicale sur les quartiers de Lille</a:t>
            </a:r>
          </a:p>
          <a:p>
            <a:pPr lvl="1"/>
            <a:r>
              <a:rPr lang="fr-FR" sz="2400" dirty="0" smtClean="0"/>
              <a:t>Produite par les musiciennes, musiciens et choristes de la région</a:t>
            </a:r>
            <a:endParaRPr lang="fr-FR" sz="2400" dirty="0"/>
          </a:p>
        </p:txBody>
      </p:sp>
      <p:sp>
        <p:nvSpPr>
          <p:cNvPr id="4" name="ZoneTexte 3"/>
          <p:cNvSpPr txBox="1"/>
          <p:nvPr/>
        </p:nvSpPr>
        <p:spPr>
          <a:xfrm>
            <a:off x="3707904" y="117483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983386"/>
                </a:solidFill>
              </a:rPr>
              <a:t>Samedi 23 </a:t>
            </a:r>
            <a:r>
              <a:rPr lang="fr-FR" sz="2400" dirty="0" smtClean="0">
                <a:solidFill>
                  <a:srgbClr val="983386"/>
                </a:solidFill>
              </a:rPr>
              <a:t>Mai -  </a:t>
            </a:r>
            <a:r>
              <a:rPr lang="fr-FR" sz="2400" dirty="0" smtClean="0">
                <a:solidFill>
                  <a:srgbClr val="983386"/>
                </a:solidFill>
              </a:rPr>
              <a:t>20H00 </a:t>
            </a:r>
            <a:endParaRPr lang="fr-FR" sz="2400" dirty="0">
              <a:solidFill>
                <a:srgbClr val="9833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565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Lille aux Trésors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i="1" dirty="0"/>
              <a:t>« Capitale des Flandres, Lille est riche d’une histoire séculaire qui offre des sources </a:t>
            </a:r>
            <a:r>
              <a:rPr lang="fr-FR" i="1" dirty="0" smtClean="0"/>
              <a:t>d’inspiration multiples</a:t>
            </a:r>
            <a:r>
              <a:rPr lang="fr-FR" i="1" dirty="0"/>
              <a:t>. </a:t>
            </a:r>
            <a:endParaRPr lang="fr-FR" i="1" dirty="0" smtClean="0"/>
          </a:p>
          <a:p>
            <a:pPr marL="0" indent="0">
              <a:buNone/>
            </a:pPr>
            <a:r>
              <a:rPr lang="fr-FR" i="1" dirty="0" smtClean="0"/>
              <a:t>Carrefour </a:t>
            </a:r>
            <a:r>
              <a:rPr lang="fr-FR" i="1" dirty="0"/>
              <a:t>européen, son patrimoine est inépuisable tant cette </a:t>
            </a:r>
            <a:r>
              <a:rPr lang="fr-FR" i="1" dirty="0" smtClean="0"/>
              <a:t>vénérable </a:t>
            </a:r>
            <a:r>
              <a:rPr lang="fr-FR" i="1" dirty="0"/>
              <a:t>cité nous raconte </a:t>
            </a:r>
            <a:r>
              <a:rPr lang="fr-FR" i="1" dirty="0" smtClean="0"/>
              <a:t>au travers </a:t>
            </a:r>
            <a:r>
              <a:rPr lang="fr-FR" i="1" dirty="0"/>
              <a:t>de son architecture, ses traditions, son évolution, une véritable “saga”. </a:t>
            </a:r>
            <a:endParaRPr lang="fr-FR" i="1" dirty="0" smtClean="0"/>
          </a:p>
          <a:p>
            <a:pPr marL="0" indent="0">
              <a:buNone/>
            </a:pPr>
            <a:r>
              <a:rPr lang="fr-FR" i="1" dirty="0" smtClean="0"/>
              <a:t>Le </a:t>
            </a:r>
            <a:r>
              <a:rPr lang="fr-FR" i="1" dirty="0"/>
              <a:t>puzzle de ses </a:t>
            </a:r>
            <a:r>
              <a:rPr lang="fr-FR" i="1" dirty="0" smtClean="0"/>
              <a:t>quartiers qui </a:t>
            </a:r>
            <a:r>
              <a:rPr lang="fr-FR" i="1" dirty="0"/>
              <a:t>chacun nous raconte son histoire se rassemble en un vrai tableau urbain, offrant au regard des</a:t>
            </a:r>
          </a:p>
          <a:p>
            <a:pPr marL="0" indent="0">
              <a:buNone/>
            </a:pPr>
            <a:r>
              <a:rPr lang="fr-FR" i="1" dirty="0"/>
              <a:t>couleurs de vie.</a:t>
            </a:r>
          </a:p>
          <a:p>
            <a:pPr marL="0" indent="0">
              <a:buNone/>
            </a:pPr>
            <a:r>
              <a:rPr lang="fr-FR" i="1" dirty="0"/>
              <a:t>Dans </a:t>
            </a:r>
            <a:r>
              <a:rPr lang="fr-FR" i="1" dirty="0" smtClean="0"/>
              <a:t>l’</a:t>
            </a:r>
            <a:r>
              <a:rPr lang="fr-FR" i="1" dirty="0" err="1" smtClean="0"/>
              <a:t>oeuvre</a:t>
            </a:r>
            <a:r>
              <a:rPr lang="fr-FR" i="1" dirty="0" smtClean="0"/>
              <a:t> </a:t>
            </a:r>
            <a:r>
              <a:rPr lang="fr-FR" i="1" dirty="0"/>
              <a:t>proposée, c’est aussi le patrimoine du </a:t>
            </a:r>
            <a:r>
              <a:rPr lang="fr-FR" i="1" dirty="0" smtClean="0"/>
              <a:t>cœur </a:t>
            </a:r>
            <a:r>
              <a:rPr lang="fr-FR" i="1" dirty="0"/>
              <a:t>qui est à l’honneur, </a:t>
            </a:r>
            <a:r>
              <a:rPr lang="fr-FR" i="1" dirty="0" smtClean="0"/>
              <a:t>cœur </a:t>
            </a:r>
            <a:r>
              <a:rPr lang="fr-FR" i="1" dirty="0"/>
              <a:t>battant de ces </a:t>
            </a:r>
            <a:r>
              <a:rPr lang="fr-FR" i="1" dirty="0" smtClean="0"/>
              <a:t>belles âmes </a:t>
            </a:r>
            <a:r>
              <a:rPr lang="fr-FR" i="1" dirty="0"/>
              <a:t>rassemblées en autant de collectifs vivants. </a:t>
            </a:r>
            <a:endParaRPr lang="fr-FR" i="1" dirty="0" smtClean="0"/>
          </a:p>
          <a:p>
            <a:pPr marL="0" indent="0">
              <a:buNone/>
            </a:pPr>
            <a:r>
              <a:rPr lang="fr-FR" i="1" dirty="0" smtClean="0"/>
              <a:t>Harmonies</a:t>
            </a:r>
            <a:r>
              <a:rPr lang="fr-FR" i="1" dirty="0"/>
              <a:t>, fanfares, </a:t>
            </a:r>
            <a:r>
              <a:rPr lang="fr-FR" i="1" dirty="0" smtClean="0"/>
              <a:t>chœurs, </a:t>
            </a:r>
            <a:r>
              <a:rPr lang="fr-FR" i="1" dirty="0"/>
              <a:t>c’est une voix </a:t>
            </a:r>
            <a:r>
              <a:rPr lang="fr-FR" i="1" dirty="0" smtClean="0"/>
              <a:t>populaire qui </a:t>
            </a:r>
            <a:r>
              <a:rPr lang="fr-FR" i="1" dirty="0"/>
              <a:t>s’exprime au sein de la cité lilloise, symbole magnifique de l’art de vivre ensemble »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3623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Concours National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fr-FR" sz="2800" dirty="0" smtClean="0"/>
              <a:t>Concours National des Fanfares de France</a:t>
            </a:r>
          </a:p>
          <a:p>
            <a:endParaRPr lang="fr-FR" sz="2800" dirty="0"/>
          </a:p>
          <a:p>
            <a:r>
              <a:rPr lang="fr-FR" sz="2800" dirty="0" smtClean="0"/>
              <a:t>Trois </a:t>
            </a:r>
            <a:r>
              <a:rPr lang="fr-FR" sz="2800" dirty="0" smtClean="0"/>
              <a:t>lieux</a:t>
            </a:r>
          </a:p>
          <a:p>
            <a:pPr lvl="1"/>
            <a:r>
              <a:rPr lang="fr-FR" sz="2400" dirty="0" smtClean="0"/>
              <a:t>Conservatoire National de Région</a:t>
            </a:r>
          </a:p>
          <a:p>
            <a:pPr lvl="1"/>
            <a:r>
              <a:rPr lang="fr-FR" sz="2400" dirty="0" smtClean="0"/>
              <a:t>Maison de l’Education Permanente (ancienne bibliothèque universitaire)</a:t>
            </a:r>
          </a:p>
          <a:p>
            <a:pPr lvl="1"/>
            <a:r>
              <a:rPr lang="fr-FR" sz="2400" dirty="0" smtClean="0"/>
              <a:t>Grand Sud</a:t>
            </a:r>
          </a:p>
          <a:p>
            <a:pPr lvl="1"/>
            <a:endParaRPr lang="fr-FR" dirty="0"/>
          </a:p>
          <a:p>
            <a:r>
              <a:rPr lang="fr-FR" sz="2800" dirty="0" smtClean="0"/>
              <a:t>Finale en fin de </a:t>
            </a:r>
            <a:r>
              <a:rPr lang="fr-FR" sz="2800" dirty="0" smtClean="0"/>
              <a:t>matinée</a:t>
            </a:r>
          </a:p>
          <a:p>
            <a:pPr lvl="1"/>
            <a:r>
              <a:rPr lang="fr-FR" sz="2400" dirty="0" smtClean="0"/>
              <a:t>Décerne 3 prix prestigieux</a:t>
            </a:r>
          </a:p>
          <a:p>
            <a:pPr lvl="2"/>
            <a:r>
              <a:rPr lang="fr-FR" sz="2000" dirty="0" smtClean="0"/>
              <a:t>3</a:t>
            </a:r>
            <a:r>
              <a:rPr lang="fr-FR" sz="2000" baseline="30000" dirty="0" smtClean="0"/>
              <a:t>ème</a:t>
            </a:r>
            <a:r>
              <a:rPr lang="fr-FR" sz="2000" dirty="0" smtClean="0"/>
              <a:t> finaliste</a:t>
            </a:r>
          </a:p>
          <a:p>
            <a:pPr lvl="2"/>
            <a:r>
              <a:rPr lang="fr-FR" dirty="0" smtClean="0"/>
              <a:t>2</a:t>
            </a:r>
            <a:r>
              <a:rPr lang="fr-FR" baseline="30000" dirty="0" smtClean="0"/>
              <a:t>ème</a:t>
            </a:r>
            <a:r>
              <a:rPr lang="fr-FR" dirty="0" smtClean="0"/>
              <a:t> finaliste, prix Gabriel DESCTOIRE (ancien président de la fédération régionale)</a:t>
            </a:r>
          </a:p>
          <a:p>
            <a:pPr lvl="2"/>
            <a:r>
              <a:rPr lang="fr-FR" dirty="0" smtClean="0"/>
              <a:t>1</a:t>
            </a:r>
            <a:r>
              <a:rPr lang="fr-FR" baseline="30000" dirty="0" smtClean="0"/>
              <a:t>er</a:t>
            </a:r>
            <a:r>
              <a:rPr lang="fr-FR" dirty="0" smtClean="0"/>
              <a:t> finaliste, prix Désiré DONDEYNE, compositeur, chef d’orchestre, ancien président de l’UFF, décédé en début d’année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707904" y="117483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983386"/>
                </a:solidFill>
              </a:rPr>
              <a:t>Dimanche 24 </a:t>
            </a:r>
            <a:r>
              <a:rPr lang="fr-FR" sz="2400" dirty="0" smtClean="0">
                <a:solidFill>
                  <a:srgbClr val="983386"/>
                </a:solidFill>
              </a:rPr>
              <a:t>Mai -  </a:t>
            </a:r>
            <a:r>
              <a:rPr lang="fr-FR" sz="2400" dirty="0" smtClean="0">
                <a:solidFill>
                  <a:srgbClr val="983386"/>
                </a:solidFill>
              </a:rPr>
              <a:t>08H00 </a:t>
            </a:r>
            <a:endParaRPr lang="fr-FR" sz="2400" dirty="0">
              <a:solidFill>
                <a:srgbClr val="9833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92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Les animations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sz="2800" dirty="0" smtClean="0"/>
              <a:t>Tant sur le samedi que le </a:t>
            </a:r>
            <a:r>
              <a:rPr lang="fr-FR" sz="2800" dirty="0" smtClean="0"/>
              <a:t>dimanche</a:t>
            </a:r>
          </a:p>
          <a:p>
            <a:endParaRPr lang="fr-FR" sz="2800" dirty="0"/>
          </a:p>
          <a:p>
            <a:r>
              <a:rPr lang="fr-FR" sz="2800" dirty="0" smtClean="0"/>
              <a:t>Un programme établi en partenariat avec la ville de Lille pour animer tout particulièrement les quartiers</a:t>
            </a:r>
            <a:endParaRPr lang="fr-FR" sz="2800" dirty="0" smtClean="0"/>
          </a:p>
          <a:p>
            <a:pPr marL="0" indent="0">
              <a:buNone/>
            </a:pPr>
            <a:endParaRPr lang="fr-FR" sz="1500" dirty="0" smtClean="0"/>
          </a:p>
          <a:p>
            <a:r>
              <a:rPr lang="fr-FR" u="sng" dirty="0" smtClean="0"/>
              <a:t>Le samedi</a:t>
            </a:r>
            <a:r>
              <a:rPr lang="fr-FR" dirty="0" smtClean="0"/>
              <a:t>, sur Lille mais aussi en région</a:t>
            </a:r>
          </a:p>
          <a:p>
            <a:pPr lvl="1"/>
            <a:r>
              <a:rPr lang="fr-FR" dirty="0" smtClean="0"/>
              <a:t>Musée de la Mine de </a:t>
            </a:r>
            <a:r>
              <a:rPr lang="fr-FR" dirty="0" err="1" smtClean="0"/>
              <a:t>Lewarde</a:t>
            </a:r>
            <a:endParaRPr lang="fr-FR" dirty="0" smtClean="0"/>
          </a:p>
          <a:p>
            <a:pPr lvl="1"/>
            <a:r>
              <a:rPr lang="fr-FR" dirty="0" smtClean="0"/>
              <a:t>Musée du Louvre-Lens</a:t>
            </a:r>
          </a:p>
          <a:p>
            <a:pPr lvl="1"/>
            <a:r>
              <a:rPr lang="fr-FR" dirty="0" smtClean="0"/>
              <a:t>Fête du Pont à </a:t>
            </a:r>
            <a:r>
              <a:rPr lang="fr-FR" dirty="0" err="1" smtClean="0"/>
              <a:t>Marcq-en-Baroeul</a:t>
            </a:r>
            <a:endParaRPr lang="fr-FR" dirty="0" smtClean="0"/>
          </a:p>
          <a:p>
            <a:pPr lvl="1"/>
            <a:r>
              <a:rPr lang="fr-FR" dirty="0" smtClean="0"/>
              <a:t>Moment musical à Notre-Dame de la Treille</a:t>
            </a:r>
          </a:p>
          <a:p>
            <a:pPr lvl="1"/>
            <a:endParaRPr lang="fr-FR" dirty="0" smtClean="0"/>
          </a:p>
          <a:p>
            <a:r>
              <a:rPr lang="fr-FR" u="sng" dirty="0" smtClean="0"/>
              <a:t>Le dimanche</a:t>
            </a:r>
            <a:r>
              <a:rPr lang="fr-FR" dirty="0" smtClean="0"/>
              <a:t>, à Lille intra-muros</a:t>
            </a:r>
          </a:p>
          <a:p>
            <a:pPr lvl="1"/>
            <a:r>
              <a:rPr lang="fr-FR" dirty="0" smtClean="0"/>
              <a:t>Une vingtaine de lieux, 10 dans les quartiers, 10 dans l’hyper centre &amp; lieux touristiques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5659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1143000"/>
          </a:xfrm>
        </p:spPr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La Grande Parade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fr-FR" sz="2800" dirty="0" smtClean="0"/>
              <a:t>Un parcours au cœur de Lille dans la tradition des défilés du Nord</a:t>
            </a:r>
          </a:p>
          <a:p>
            <a:pPr lvl="1"/>
            <a:r>
              <a:rPr lang="fr-FR" sz="2400" dirty="0" smtClean="0"/>
              <a:t>Présence de géants</a:t>
            </a:r>
          </a:p>
          <a:p>
            <a:pPr marL="457200" lvl="1" indent="0">
              <a:buNone/>
            </a:pPr>
            <a:endParaRPr lang="fr-FR" dirty="0" smtClean="0"/>
          </a:p>
          <a:p>
            <a:r>
              <a:rPr lang="fr-FR" sz="2800" dirty="0" smtClean="0"/>
              <a:t>Axe Préfecture </a:t>
            </a:r>
            <a:r>
              <a:rPr lang="fr-FR" sz="2800" dirty="0" smtClean="0"/>
              <a:t>– Gare Saint Sauveur</a:t>
            </a:r>
          </a:p>
          <a:p>
            <a:pPr marL="0" indent="0">
              <a:buNone/>
            </a:pPr>
            <a:endParaRPr lang="fr-FR" sz="2800" dirty="0" smtClean="0"/>
          </a:p>
          <a:p>
            <a:r>
              <a:rPr lang="fr-FR" sz="2800" dirty="0" smtClean="0"/>
              <a:t>Tous les orchestres se réuniront sur le parvis de la Gare Saint-Sauveur </a:t>
            </a:r>
            <a:endParaRPr lang="fr-FR" sz="2800" dirty="0" smtClean="0"/>
          </a:p>
          <a:p>
            <a:pPr lvl="1"/>
            <a:r>
              <a:rPr lang="fr-FR" sz="2400" dirty="0" smtClean="0"/>
              <a:t>En ayant animé le parc Jean-Baptiste Lebas auparavant</a:t>
            </a:r>
            <a:endParaRPr lang="fr-FR" sz="2400" dirty="0"/>
          </a:p>
        </p:txBody>
      </p:sp>
      <p:sp>
        <p:nvSpPr>
          <p:cNvPr id="4" name="ZoneTexte 3"/>
          <p:cNvSpPr txBox="1"/>
          <p:nvPr/>
        </p:nvSpPr>
        <p:spPr>
          <a:xfrm>
            <a:off x="3707904" y="117483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983386"/>
                </a:solidFill>
              </a:rPr>
              <a:t>Dimanche 24 </a:t>
            </a:r>
            <a:r>
              <a:rPr lang="fr-FR" sz="2400" dirty="0" smtClean="0">
                <a:solidFill>
                  <a:srgbClr val="983386"/>
                </a:solidFill>
              </a:rPr>
              <a:t>Mai -  </a:t>
            </a:r>
            <a:r>
              <a:rPr lang="fr-FR" sz="2400" dirty="0" smtClean="0">
                <a:solidFill>
                  <a:srgbClr val="983386"/>
                </a:solidFill>
              </a:rPr>
              <a:t>15H00 </a:t>
            </a:r>
            <a:endParaRPr lang="fr-FR" sz="2400" dirty="0">
              <a:solidFill>
                <a:srgbClr val="9833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180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812797" cy="6741368"/>
          </a:xfrm>
        </p:spPr>
      </p:pic>
    </p:spTree>
    <p:extLst>
      <p:ext uri="{BB962C8B-B14F-4D97-AF65-F5344CB8AC3E}">
        <p14:creationId xmlns:p14="http://schemas.microsoft.com/office/powerpoint/2010/main" val="540254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3" y="44624"/>
            <a:ext cx="8989753" cy="6768752"/>
          </a:xfrm>
        </p:spPr>
      </p:pic>
    </p:spTree>
    <p:extLst>
      <p:ext uri="{BB962C8B-B14F-4D97-AF65-F5344CB8AC3E}">
        <p14:creationId xmlns:p14="http://schemas.microsoft.com/office/powerpoint/2010/main" val="4040760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Un final commun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06092"/>
            <a:ext cx="8229600" cy="5168751"/>
          </a:xfrm>
        </p:spPr>
        <p:txBody>
          <a:bodyPr/>
          <a:lstStyle/>
          <a:p>
            <a:r>
              <a:rPr lang="fr-FR" sz="2800" dirty="0" smtClean="0"/>
              <a:t>Par les harmonies et fanfares présentes en 1 seul orchestre de &gt;1000 musiciens</a:t>
            </a:r>
            <a:endParaRPr lang="fr-FR" sz="2800" dirty="0" smtClean="0"/>
          </a:p>
          <a:p>
            <a:pPr lvl="1"/>
            <a:endParaRPr lang="fr-FR" dirty="0"/>
          </a:p>
          <a:p>
            <a:r>
              <a:rPr lang="fr-FR" sz="2800" dirty="0" smtClean="0"/>
              <a:t>Enoncé du palmarès et remise des trophées</a:t>
            </a:r>
            <a:endParaRPr lang="fr-FR" sz="2800" dirty="0" smtClean="0"/>
          </a:p>
        </p:txBody>
      </p:sp>
    </p:spTree>
    <p:extLst>
      <p:ext uri="{BB962C8B-B14F-4D97-AF65-F5344CB8AC3E}">
        <p14:creationId xmlns:p14="http://schemas.microsoft.com/office/powerpoint/2010/main" val="7998511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1143000"/>
          </a:xfrm>
        </p:spPr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Partenariat Lille3000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25963"/>
          </a:xfrm>
        </p:spPr>
        <p:txBody>
          <a:bodyPr/>
          <a:lstStyle/>
          <a:p>
            <a:pPr marL="0" indent="0">
              <a:buNone/>
            </a:pPr>
            <a:r>
              <a:rPr lang="fr-FR" sz="2800" dirty="0" smtClean="0"/>
              <a:t>Un beau partenariat qui conduira </a:t>
            </a:r>
            <a:r>
              <a:rPr lang="fr-FR" sz="2800" dirty="0" smtClean="0"/>
              <a:t>certaines harmonies </a:t>
            </a:r>
            <a:r>
              <a:rPr lang="fr-FR" sz="2800" dirty="0" smtClean="0"/>
              <a:t>à participer à la grande parade brésilienne le 26 septembre</a:t>
            </a:r>
          </a:p>
          <a:p>
            <a:pPr marL="0" indent="0">
              <a:buNone/>
            </a:pPr>
            <a:endParaRPr lang="fr-FR" sz="2000" dirty="0" smtClean="0"/>
          </a:p>
          <a:p>
            <a:r>
              <a:rPr lang="fr-FR" sz="2800" dirty="0" smtClean="0"/>
              <a:t>Avec répertoire brésilien adapté et intervenant sur site</a:t>
            </a:r>
            <a:endParaRPr lang="fr-FR" sz="28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355" y="1556792"/>
            <a:ext cx="3727629" cy="5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448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Nos partenaires</a:t>
            </a:r>
            <a:endParaRPr lang="fr-FR" dirty="0">
              <a:solidFill>
                <a:srgbClr val="983386"/>
              </a:solidFill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233634"/>
            <a:ext cx="1771789" cy="767399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16833"/>
            <a:ext cx="766953" cy="116710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702" y="4257761"/>
            <a:ext cx="2311964" cy="74327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916832"/>
            <a:ext cx="1221763" cy="122296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974" y="3978578"/>
            <a:ext cx="1013866" cy="125084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705" y="1916832"/>
            <a:ext cx="1221763" cy="116710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872" y="1916832"/>
            <a:ext cx="1229698" cy="149089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21190"/>
            <a:ext cx="1217267" cy="116274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82318"/>
            <a:ext cx="926067" cy="1247103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5706279" y="5811215"/>
            <a:ext cx="268214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400" dirty="0" smtClean="0"/>
              <a:t>Merci à eux !</a:t>
            </a:r>
            <a:endParaRPr lang="fr-FR" sz="3400" dirty="0"/>
          </a:p>
        </p:txBody>
      </p:sp>
    </p:spTree>
    <p:extLst>
      <p:ext uri="{BB962C8B-B14F-4D97-AF65-F5344CB8AC3E}">
        <p14:creationId xmlns:p14="http://schemas.microsoft.com/office/powerpoint/2010/main" val="38104268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hlinkClick r:id="rId2"/>
              </a:rPr>
              <a:t>www.fanfharmonies.fr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>
                <a:hlinkClick r:id="rId3"/>
              </a:rPr>
              <a:t>www.zikensemble.fr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Fanf’Harmonies, c’est aussi l’innovation</a:t>
            </a:r>
          </a:p>
          <a:p>
            <a:endParaRPr lang="fr-FR" dirty="0"/>
          </a:p>
          <a:p>
            <a:r>
              <a:rPr lang="fr-FR" dirty="0" smtClean="0"/>
              <a:t>Site Internet qui permet de disposer de toutes les ressources nécessaires (inscription en ligne, partitions, …)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61375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792909"/>
            <a:ext cx="7772400" cy="1500187"/>
          </a:xfrm>
        </p:spPr>
        <p:txBody>
          <a:bodyPr/>
          <a:lstStyle/>
          <a:p>
            <a:r>
              <a:rPr lang="fr-FR" sz="4500" dirty="0" smtClean="0"/>
              <a:t>Merci de votre attention.  </a:t>
            </a:r>
            <a:endParaRPr lang="fr-FR" sz="4500" dirty="0"/>
          </a:p>
        </p:txBody>
      </p:sp>
    </p:spTree>
    <p:extLst>
      <p:ext uri="{BB962C8B-B14F-4D97-AF65-F5344CB8AC3E}">
        <p14:creationId xmlns:p14="http://schemas.microsoft.com/office/powerpoint/2010/main" val="26986222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Questions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Merci de votre attention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4100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80528" y="274638"/>
            <a:ext cx="8229600" cy="1143000"/>
          </a:xfrm>
        </p:spPr>
        <p:txBody>
          <a:bodyPr/>
          <a:lstStyle/>
          <a:p>
            <a:r>
              <a:rPr lang="fr-FR" sz="3800" dirty="0" smtClean="0">
                <a:solidFill>
                  <a:srgbClr val="983386"/>
                </a:solidFill>
              </a:rPr>
              <a:t>L’Union des Fanfares de France </a:t>
            </a:r>
            <a:endParaRPr lang="fr-FR" sz="3800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fr-FR" sz="2800" dirty="0" smtClean="0"/>
              <a:t>Une des 4 confédérations musicales de pratique en amateur conventionnée avec l’Etat</a:t>
            </a:r>
            <a:endParaRPr lang="fr-FR" sz="2800" dirty="0" smtClean="0"/>
          </a:p>
          <a:p>
            <a:pPr lvl="1"/>
            <a:r>
              <a:rPr lang="fr-FR" sz="2400" dirty="0" smtClean="0"/>
              <a:t>Fondée en 1906</a:t>
            </a:r>
          </a:p>
          <a:p>
            <a:pPr lvl="1"/>
            <a:r>
              <a:rPr lang="fr-FR" sz="2400" dirty="0" smtClean="0"/>
              <a:t>17 </a:t>
            </a:r>
            <a:r>
              <a:rPr lang="fr-FR" sz="2400" dirty="0" smtClean="0"/>
              <a:t>fédérations régionales </a:t>
            </a:r>
            <a:endParaRPr lang="fr-FR" sz="2400" dirty="0" smtClean="0"/>
          </a:p>
          <a:p>
            <a:pPr lvl="1"/>
            <a:r>
              <a:rPr lang="fr-FR" sz="2400" dirty="0" smtClean="0"/>
              <a:t>Regroupe des batteries-fanfares, des harmonies et des écoles de musique</a:t>
            </a:r>
          </a:p>
          <a:p>
            <a:pPr lvl="1"/>
            <a:r>
              <a:rPr lang="fr-FR" sz="2400" dirty="0" smtClean="0"/>
              <a:t>Un siège administratif à Guebwiller, structure qui repose fortement sur des bénévoles</a:t>
            </a:r>
            <a:endParaRPr lang="fr-FR" sz="2400" dirty="0" smtClean="0"/>
          </a:p>
          <a:p>
            <a:pPr marL="0" indent="0">
              <a:buNone/>
            </a:pPr>
            <a:endParaRPr lang="fr-FR" sz="2800" dirty="0" smtClean="0"/>
          </a:p>
          <a:p>
            <a:r>
              <a:rPr lang="fr-FR" sz="2800" dirty="0" smtClean="0"/>
              <a:t>Des actions autour de 3 axes majeurs</a:t>
            </a:r>
          </a:p>
          <a:p>
            <a:pPr lvl="1"/>
            <a:r>
              <a:rPr lang="fr-FR" sz="2400" dirty="0" smtClean="0"/>
              <a:t>Renouvellement du répertoire</a:t>
            </a:r>
          </a:p>
          <a:p>
            <a:pPr lvl="1"/>
            <a:r>
              <a:rPr lang="fr-FR" sz="2400" dirty="0" smtClean="0"/>
              <a:t>Formation: stages instrumentaux, stages de direction, stages pour orchestres</a:t>
            </a:r>
          </a:p>
          <a:p>
            <a:pPr lvl="1"/>
            <a:r>
              <a:rPr lang="fr-FR" sz="2400" dirty="0" smtClean="0"/>
              <a:t>Evaluation: examens musicaux individuels, concours d’orchestre</a:t>
            </a:r>
            <a:endParaRPr lang="fr-FR" sz="2400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0469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concours national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 smtClean="0"/>
              <a:t>Organisé par une fédération nationale</a:t>
            </a:r>
          </a:p>
          <a:p>
            <a:pPr lvl="1"/>
            <a:r>
              <a:rPr lang="fr-FR" dirty="0" smtClean="0"/>
              <a:t>Qui se porte candidate à l’organisation</a:t>
            </a:r>
          </a:p>
          <a:p>
            <a:pPr lvl="1"/>
            <a:r>
              <a:rPr lang="fr-FR" dirty="0" smtClean="0"/>
              <a:t>La fédération s’est appuyée sur le conseil artistique d’Hervé BRISSE</a:t>
            </a:r>
          </a:p>
          <a:p>
            <a:pPr lvl="1"/>
            <a:endParaRPr lang="fr-FR" dirty="0"/>
          </a:p>
          <a:p>
            <a:r>
              <a:rPr lang="fr-FR" dirty="0" smtClean="0"/>
              <a:t>Répond au cahier des charges fixé par l’UFF</a:t>
            </a:r>
          </a:p>
          <a:p>
            <a:endParaRPr lang="fr-FR" dirty="0"/>
          </a:p>
          <a:p>
            <a:r>
              <a:rPr lang="fr-FR" dirty="0" smtClean="0"/>
              <a:t>Organisé tous les 2 ans</a:t>
            </a:r>
          </a:p>
          <a:p>
            <a:pPr lvl="1"/>
            <a:r>
              <a:rPr lang="fr-FR" dirty="0" smtClean="0"/>
              <a:t>Dérogation de 3 ans dans notre cas</a:t>
            </a:r>
          </a:p>
          <a:p>
            <a:endParaRPr lang="fr-FR" dirty="0"/>
          </a:p>
          <a:p>
            <a:r>
              <a:rPr lang="fr-FR" dirty="0" smtClean="0"/>
              <a:t>Editions précédentes</a:t>
            </a:r>
          </a:p>
          <a:p>
            <a:pPr lvl="1">
              <a:buFontTx/>
              <a:buChar char="-"/>
            </a:pPr>
            <a:r>
              <a:rPr lang="fr-FR" dirty="0"/>
              <a:t>2006 : Paris </a:t>
            </a:r>
          </a:p>
          <a:p>
            <a:pPr lvl="1">
              <a:buFontTx/>
              <a:buChar char="-"/>
            </a:pPr>
            <a:r>
              <a:rPr lang="fr-FR" dirty="0"/>
              <a:t>2008 : </a:t>
            </a:r>
            <a:r>
              <a:rPr lang="fr-FR" dirty="0" smtClean="0"/>
              <a:t>Lavelanet (Ariège)</a:t>
            </a:r>
            <a:endParaRPr lang="fr-FR" dirty="0"/>
          </a:p>
          <a:p>
            <a:pPr lvl="1">
              <a:buFontTx/>
              <a:buChar char="-"/>
            </a:pPr>
            <a:r>
              <a:rPr lang="fr-FR" dirty="0"/>
              <a:t>2010 : Mulhouse </a:t>
            </a:r>
          </a:p>
          <a:p>
            <a:pPr lvl="1">
              <a:buFontTx/>
              <a:buChar char="-"/>
            </a:pPr>
            <a:r>
              <a:rPr lang="fr-FR" dirty="0"/>
              <a:t>2012 : Caen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7262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>
            <a:normAutofit/>
          </a:bodyPr>
          <a:lstStyle/>
          <a:p>
            <a:r>
              <a:rPr lang="fr-BE" dirty="0" smtClean="0">
                <a:solidFill>
                  <a:srgbClr val="983386"/>
                </a:solidFill>
              </a:rPr>
              <a:t>Tout est dans le nom</a:t>
            </a:r>
            <a:endParaRPr lang="fr-BE" dirty="0">
              <a:solidFill>
                <a:srgbClr val="98338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fr-BE" b="1" dirty="0" smtClean="0"/>
              <a:t>Fanf’Harmonies …</a:t>
            </a:r>
          </a:p>
          <a:p>
            <a:pPr lvl="1"/>
            <a:r>
              <a:rPr lang="fr-BE" dirty="0" smtClean="0"/>
              <a:t>Batteries-Fanfares, Harmonies bien sûr</a:t>
            </a:r>
          </a:p>
          <a:p>
            <a:pPr lvl="1"/>
            <a:r>
              <a:rPr lang="fr-BE" dirty="0" smtClean="0"/>
              <a:t>Mais aussi chorales, marching-band, fanfares de rue</a:t>
            </a:r>
          </a:p>
          <a:p>
            <a:endParaRPr lang="fr-BE" dirty="0" smtClean="0"/>
          </a:p>
          <a:p>
            <a:r>
              <a:rPr lang="fr-BE" b="1" dirty="0" smtClean="0"/>
              <a:t>… le festival …</a:t>
            </a:r>
          </a:p>
          <a:p>
            <a:pPr lvl="1"/>
            <a:r>
              <a:rPr lang="fr-BE" dirty="0" smtClean="0"/>
              <a:t>Plus qu’un concours, </a:t>
            </a:r>
          </a:p>
          <a:p>
            <a:pPr lvl="1"/>
            <a:r>
              <a:rPr lang="fr-BE" dirty="0" smtClean="0"/>
              <a:t>des créations artistiques</a:t>
            </a:r>
            <a:endParaRPr lang="fr-BE" dirty="0" smtClean="0"/>
          </a:p>
          <a:p>
            <a:endParaRPr lang="fr-BE" dirty="0"/>
          </a:p>
          <a:p>
            <a:r>
              <a:rPr lang="fr-BE" b="1" dirty="0" smtClean="0"/>
              <a:t>… des rencontres musicales</a:t>
            </a:r>
          </a:p>
          <a:p>
            <a:pPr lvl="1"/>
            <a:r>
              <a:rPr lang="fr-BE" dirty="0" smtClean="0"/>
              <a:t>Échanger, accueillir, </a:t>
            </a:r>
          </a:p>
          <a:p>
            <a:pPr lvl="1"/>
            <a:r>
              <a:rPr lang="fr-BE" dirty="0" smtClean="0"/>
              <a:t>Découvrir, </a:t>
            </a:r>
            <a:r>
              <a:rPr lang="fr-BE" dirty="0" smtClean="0"/>
              <a:t>partager</a:t>
            </a:r>
            <a:endParaRPr lang="fr-BE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6874">
            <a:off x="6423421" y="3806329"/>
            <a:ext cx="2345830" cy="2525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00612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Des idées force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 smtClean="0"/>
              <a:t>Un spectacle « 50-50 »: 50% de musiciens professionnels, 50% de musiciens amateurs</a:t>
            </a:r>
          </a:p>
          <a:p>
            <a:endParaRPr lang="fr-FR" dirty="0"/>
          </a:p>
          <a:p>
            <a:r>
              <a:rPr lang="fr-FR" dirty="0" smtClean="0"/>
              <a:t>Un village Fanfare, symbole de vie et de rencontre</a:t>
            </a:r>
          </a:p>
          <a:p>
            <a:endParaRPr lang="fr-FR" dirty="0"/>
          </a:p>
          <a:p>
            <a:r>
              <a:rPr lang="fr-FR" dirty="0" smtClean="0"/>
              <a:t>Des animations en duo: quand les nordistes accueillent des musiciens d’autres régions</a:t>
            </a:r>
          </a:p>
          <a:p>
            <a:endParaRPr lang="fr-FR" dirty="0" smtClean="0"/>
          </a:p>
          <a:p>
            <a:r>
              <a:rPr lang="fr-FR" dirty="0" smtClean="0"/>
              <a:t>Un projet créé en étroite collaboration avec</a:t>
            </a:r>
          </a:p>
          <a:p>
            <a:pPr lvl="1"/>
            <a:r>
              <a:rPr lang="fr-FR" dirty="0" smtClean="0"/>
              <a:t>Ville de Lille</a:t>
            </a:r>
          </a:p>
          <a:p>
            <a:pPr lvl="1"/>
            <a:r>
              <a:rPr lang="fr-FR" dirty="0" smtClean="0"/>
              <a:t>Lille3000</a:t>
            </a:r>
          </a:p>
          <a:p>
            <a:endParaRPr lang="fr-FR" dirty="0"/>
          </a:p>
          <a:p>
            <a:r>
              <a:rPr lang="fr-FR" dirty="0" smtClean="0"/>
              <a:t>Des partenariats forts: Région, Département, Mél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4481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095778" cy="833672"/>
          </a:xfrm>
        </p:spPr>
        <p:txBody>
          <a:bodyPr>
            <a:normAutofit/>
          </a:bodyPr>
          <a:lstStyle/>
          <a:p>
            <a:r>
              <a:rPr lang="fr-BE" dirty="0">
                <a:solidFill>
                  <a:srgbClr val="983386"/>
                </a:solidFill>
              </a:rPr>
              <a:t>U</a:t>
            </a:r>
            <a:r>
              <a:rPr lang="fr-BE" dirty="0" smtClean="0">
                <a:solidFill>
                  <a:srgbClr val="983386"/>
                </a:solidFill>
              </a:rPr>
              <a:t>n beau rassemblement</a:t>
            </a:r>
            <a:endParaRPr lang="fr-BE" dirty="0">
              <a:solidFill>
                <a:srgbClr val="983386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96752"/>
            <a:ext cx="5429250" cy="5762625"/>
          </a:xfrm>
          <a:prstGeom prst="rect">
            <a:avLst/>
          </a:prstGeom>
        </p:spPr>
      </p:pic>
      <p:sp>
        <p:nvSpPr>
          <p:cNvPr id="10" name="Ellipse 9"/>
          <p:cNvSpPr/>
          <p:nvPr/>
        </p:nvSpPr>
        <p:spPr>
          <a:xfrm>
            <a:off x="1475656" y="3573016"/>
            <a:ext cx="432048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2051720" y="2636912"/>
            <a:ext cx="432048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3347864" y="2204864"/>
            <a:ext cx="432048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4572000" y="2708920"/>
            <a:ext cx="432048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4821938" y="3107506"/>
            <a:ext cx="432048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3292413" y="4165513"/>
            <a:ext cx="432048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699792" y="3647157"/>
            <a:ext cx="432048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2534097" y="1417638"/>
            <a:ext cx="432048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28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6207734" y="2996542"/>
            <a:ext cx="26847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Au total : </a:t>
            </a:r>
          </a:p>
          <a:p>
            <a:r>
              <a:rPr lang="fr-FR" sz="2800" dirty="0" smtClean="0"/>
              <a:t>38 </a:t>
            </a:r>
            <a:r>
              <a:rPr lang="fr-FR" sz="2800" dirty="0" smtClean="0"/>
              <a:t>associations</a:t>
            </a:r>
            <a:endParaRPr lang="fr-FR" sz="2800" dirty="0" smtClean="0"/>
          </a:p>
          <a:p>
            <a:r>
              <a:rPr lang="fr-FR" sz="2800" dirty="0" smtClean="0"/>
              <a:t>participantes ! 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86326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fr-FR" dirty="0" smtClean="0">
                <a:solidFill>
                  <a:srgbClr val="983386"/>
                </a:solidFill>
              </a:rPr>
              <a:t>Un évènement ouvert</a:t>
            </a:r>
            <a:endParaRPr lang="fr-FR" dirty="0">
              <a:solidFill>
                <a:srgbClr val="983386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A toutes les formes de pratiques musicales</a:t>
            </a:r>
          </a:p>
          <a:p>
            <a:pPr lvl="1"/>
            <a:r>
              <a:rPr lang="fr-FR" dirty="0" smtClean="0"/>
              <a:t>Batterie-fanfare</a:t>
            </a:r>
          </a:p>
          <a:p>
            <a:pPr lvl="1"/>
            <a:r>
              <a:rPr lang="fr-FR" dirty="0" smtClean="0"/>
              <a:t>Harmonies</a:t>
            </a:r>
          </a:p>
          <a:p>
            <a:pPr lvl="1"/>
            <a:r>
              <a:rPr lang="fr-FR" dirty="0" smtClean="0"/>
              <a:t>Fanfares de rue</a:t>
            </a:r>
          </a:p>
          <a:p>
            <a:pPr lvl="1"/>
            <a:r>
              <a:rPr lang="fr-FR" dirty="0" smtClean="0"/>
              <a:t>Marching-Band</a:t>
            </a:r>
          </a:p>
          <a:p>
            <a:pPr lvl="1"/>
            <a:r>
              <a:rPr lang="fr-FR" dirty="0" smtClean="0"/>
              <a:t>Chorales</a:t>
            </a:r>
          </a:p>
          <a:p>
            <a:pPr lvl="1"/>
            <a:r>
              <a:rPr lang="fr-FR" dirty="0" smtClean="0"/>
              <a:t>Danse Hip-Hop </a:t>
            </a:r>
          </a:p>
          <a:p>
            <a:pPr lvl="1"/>
            <a:r>
              <a:rPr lang="fr-FR" dirty="0" smtClean="0"/>
              <a:t>Musiques Actuelles</a:t>
            </a:r>
          </a:p>
          <a:p>
            <a:pPr marL="457200" lvl="1" indent="0">
              <a:buNone/>
            </a:pPr>
            <a:endParaRPr lang="fr-FR" dirty="0" smtClean="0"/>
          </a:p>
          <a:p>
            <a:r>
              <a:rPr lang="fr-FR" dirty="0" smtClean="0"/>
              <a:t>Accessible</a:t>
            </a:r>
          </a:p>
          <a:p>
            <a:pPr lvl="1"/>
            <a:r>
              <a:rPr lang="fr-FR" dirty="0" smtClean="0"/>
              <a:t>Gratuité d’accès</a:t>
            </a:r>
          </a:p>
          <a:p>
            <a:pPr lvl="1"/>
            <a:r>
              <a:rPr lang="fr-FR" dirty="0" smtClean="0"/>
              <a:t>Aide financière des fédérations régionales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33998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>
            <a:normAutofit/>
          </a:bodyPr>
          <a:lstStyle/>
          <a:p>
            <a:r>
              <a:rPr lang="fr-BE" dirty="0" smtClean="0">
                <a:solidFill>
                  <a:srgbClr val="983386"/>
                </a:solidFill>
              </a:rPr>
              <a:t>Le planning</a:t>
            </a:r>
            <a:endParaRPr lang="fr-BE" dirty="0">
              <a:solidFill>
                <a:srgbClr val="983386"/>
              </a:solidFill>
            </a:endParaRPr>
          </a:p>
        </p:txBody>
      </p:sp>
      <p:sp>
        <p:nvSpPr>
          <p:cNvPr id="4" name="Cylindre 3"/>
          <p:cNvSpPr/>
          <p:nvPr/>
        </p:nvSpPr>
        <p:spPr>
          <a:xfrm rot="5400000">
            <a:off x="1799692" y="1358499"/>
            <a:ext cx="792088" cy="129614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dirty="0" smtClean="0"/>
              <a:t>Vendredi</a:t>
            </a:r>
            <a:endParaRPr lang="fr-FR" dirty="0"/>
          </a:p>
        </p:txBody>
      </p:sp>
      <p:sp>
        <p:nvSpPr>
          <p:cNvPr id="7" name="Cylindre 6"/>
          <p:cNvSpPr/>
          <p:nvPr/>
        </p:nvSpPr>
        <p:spPr>
          <a:xfrm rot="5400000">
            <a:off x="3807013" y="485500"/>
            <a:ext cx="792088" cy="3042142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dirty="0" smtClean="0"/>
              <a:t>Samedi</a:t>
            </a:r>
            <a:endParaRPr lang="fr-FR" dirty="0"/>
          </a:p>
        </p:txBody>
      </p:sp>
      <p:sp>
        <p:nvSpPr>
          <p:cNvPr id="8" name="Cylindre 7"/>
          <p:cNvSpPr/>
          <p:nvPr/>
        </p:nvSpPr>
        <p:spPr>
          <a:xfrm rot="5400000">
            <a:off x="6892765" y="225150"/>
            <a:ext cx="792088" cy="3561410"/>
          </a:xfrm>
          <a:prstGeom prst="ca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dirty="0" smtClean="0"/>
              <a:t>Dimanche</a:t>
            </a:r>
            <a:endParaRPr lang="fr-FR" dirty="0"/>
          </a:p>
        </p:txBody>
      </p:sp>
      <p:sp>
        <p:nvSpPr>
          <p:cNvPr id="5" name="Rectangle à coins arrondis 4"/>
          <p:cNvSpPr/>
          <p:nvPr/>
        </p:nvSpPr>
        <p:spPr>
          <a:xfrm>
            <a:off x="1581960" y="2919372"/>
            <a:ext cx="1261847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Concert Inaugural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26" y="2852937"/>
            <a:ext cx="1373138" cy="91451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26" y="3950009"/>
            <a:ext cx="1321545" cy="991159"/>
          </a:xfrm>
          <a:prstGeom prst="rect">
            <a:avLst/>
          </a:prstGeom>
        </p:spPr>
      </p:pic>
      <p:sp>
        <p:nvSpPr>
          <p:cNvPr id="12" name="Rectangle à coins arrondis 11"/>
          <p:cNvSpPr/>
          <p:nvPr/>
        </p:nvSpPr>
        <p:spPr>
          <a:xfrm>
            <a:off x="2962098" y="2636911"/>
            <a:ext cx="1825926" cy="116280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Animations</a:t>
            </a:r>
            <a:endParaRPr lang="fr-FR" dirty="0"/>
          </a:p>
        </p:txBody>
      </p:sp>
      <p:sp>
        <p:nvSpPr>
          <p:cNvPr id="13" name="Rectangle à coins arrondis 12"/>
          <p:cNvSpPr/>
          <p:nvPr/>
        </p:nvSpPr>
        <p:spPr>
          <a:xfrm>
            <a:off x="4811165" y="2636911"/>
            <a:ext cx="912963" cy="11628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Bal Swing</a:t>
            </a:r>
            <a:endParaRPr lang="fr-FR" dirty="0"/>
          </a:p>
        </p:txBody>
      </p:sp>
      <p:sp>
        <p:nvSpPr>
          <p:cNvPr id="14" name="Rectangle à coins arrondis 13"/>
          <p:cNvSpPr/>
          <p:nvPr/>
        </p:nvSpPr>
        <p:spPr>
          <a:xfrm>
            <a:off x="2962098" y="4526073"/>
            <a:ext cx="1825926" cy="57606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Restauration</a:t>
            </a:r>
            <a:endParaRPr lang="fr-FR" dirty="0"/>
          </a:p>
        </p:txBody>
      </p:sp>
      <p:sp>
        <p:nvSpPr>
          <p:cNvPr id="15" name="Rectangle à coins arrondis 14"/>
          <p:cNvSpPr/>
          <p:nvPr/>
        </p:nvSpPr>
        <p:spPr>
          <a:xfrm>
            <a:off x="2962098" y="3950009"/>
            <a:ext cx="1825926" cy="57606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Village Fanfare</a:t>
            </a:r>
            <a:endParaRPr lang="fr-FR" dirty="0"/>
          </a:p>
        </p:txBody>
      </p:sp>
      <p:sp>
        <p:nvSpPr>
          <p:cNvPr id="16" name="Rectangle à coins arrondis 15"/>
          <p:cNvSpPr/>
          <p:nvPr/>
        </p:nvSpPr>
        <p:spPr>
          <a:xfrm>
            <a:off x="4815429" y="3944670"/>
            <a:ext cx="912963" cy="116280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Grand Spectacle</a:t>
            </a:r>
            <a:endParaRPr lang="fr-FR" dirty="0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526" y="5202746"/>
            <a:ext cx="1705196" cy="843229"/>
          </a:xfrm>
          <a:prstGeom prst="rect">
            <a:avLst/>
          </a:prstGeom>
        </p:spPr>
      </p:pic>
      <p:sp>
        <p:nvSpPr>
          <p:cNvPr id="18" name="Rectangle à coins arrondis 17"/>
          <p:cNvSpPr/>
          <p:nvPr/>
        </p:nvSpPr>
        <p:spPr>
          <a:xfrm>
            <a:off x="2962098" y="5410765"/>
            <a:ext cx="1825926" cy="57606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Animations</a:t>
            </a:r>
            <a:endParaRPr lang="fr-FR" dirty="0"/>
          </a:p>
        </p:txBody>
      </p:sp>
      <p:sp>
        <p:nvSpPr>
          <p:cNvPr id="19" name="Rectangle à coins arrondis 18"/>
          <p:cNvSpPr/>
          <p:nvPr/>
        </p:nvSpPr>
        <p:spPr>
          <a:xfrm>
            <a:off x="6954982" y="2636911"/>
            <a:ext cx="1417402" cy="113053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Grande Parade</a:t>
            </a:r>
            <a:endParaRPr lang="fr-FR" dirty="0"/>
          </a:p>
        </p:txBody>
      </p:sp>
      <p:sp>
        <p:nvSpPr>
          <p:cNvPr id="20" name="Rectangle à coins arrondis 19"/>
          <p:cNvSpPr/>
          <p:nvPr/>
        </p:nvSpPr>
        <p:spPr>
          <a:xfrm>
            <a:off x="5751150" y="3951914"/>
            <a:ext cx="1341130" cy="1150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Concours National</a:t>
            </a:r>
          </a:p>
        </p:txBody>
      </p:sp>
      <p:sp>
        <p:nvSpPr>
          <p:cNvPr id="21" name="Rectangle à coins arrondis 20"/>
          <p:cNvSpPr/>
          <p:nvPr/>
        </p:nvSpPr>
        <p:spPr>
          <a:xfrm>
            <a:off x="5751150" y="5404595"/>
            <a:ext cx="1417402" cy="57606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Animations</a:t>
            </a:r>
          </a:p>
        </p:txBody>
      </p:sp>
      <p:sp>
        <p:nvSpPr>
          <p:cNvPr id="22" name="Rectangle à coins arrondis 21"/>
          <p:cNvSpPr/>
          <p:nvPr/>
        </p:nvSpPr>
        <p:spPr>
          <a:xfrm>
            <a:off x="8010192" y="3960804"/>
            <a:ext cx="1057362" cy="113053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Soirée de Clôture</a:t>
            </a:r>
          </a:p>
        </p:txBody>
      </p:sp>
    </p:spTree>
    <p:extLst>
      <p:ext uri="{BB962C8B-B14F-4D97-AF65-F5344CB8AC3E}">
        <p14:creationId xmlns:p14="http://schemas.microsoft.com/office/powerpoint/2010/main" val="2431265055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42A86F8B70784FAC79B508E140DF1E" ma:contentTypeVersion="0" ma:contentTypeDescription="Crée un document." ma:contentTypeScope="" ma:versionID="9f27a1172454e08ba61611657357cdc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7f54f395c53e97cb256f6376e394fd4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714B0A7-AFE6-4C55-864B-49E5F10D8B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72A097C-F4B4-4956-BB94-AF33C510D4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3788E9-294A-4959-B0A7-1ACE60E23A9E}">
  <ds:schemaRefs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3067</TotalTime>
  <Words>912</Words>
  <Application>Microsoft Office PowerPoint</Application>
  <PresentationFormat>Affichage à l'écran (4:3)</PresentationFormat>
  <Paragraphs>206</Paragraphs>
  <Slides>26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9" baseType="lpstr">
      <vt:lpstr>Arial</vt:lpstr>
      <vt:lpstr>Calibri</vt:lpstr>
      <vt:lpstr>Modèle par défaut</vt:lpstr>
      <vt:lpstr>Fanf’Harmonies</vt:lpstr>
      <vt:lpstr>Présentation PowerPoint</vt:lpstr>
      <vt:lpstr>L’Union des Fanfares de France </vt:lpstr>
      <vt:lpstr>Le concours national</vt:lpstr>
      <vt:lpstr>Tout est dans le nom</vt:lpstr>
      <vt:lpstr>Des idées force</vt:lpstr>
      <vt:lpstr>Un beau rassemblement</vt:lpstr>
      <vt:lpstr>Un évènement ouvert</vt:lpstr>
      <vt:lpstr>Le planning</vt:lpstr>
      <vt:lpstr>Le concert inaugural</vt:lpstr>
      <vt:lpstr>Le concours jeunes talents</vt:lpstr>
      <vt:lpstr>Le Bal Swing</vt:lpstr>
      <vt:lpstr>Le Grand Spectacle</vt:lpstr>
      <vt:lpstr>Le Grand Sud</vt:lpstr>
      <vt:lpstr>Le Grand Spectacle</vt:lpstr>
      <vt:lpstr>Lille aux Trésors</vt:lpstr>
      <vt:lpstr>Concours National</vt:lpstr>
      <vt:lpstr>Les animations</vt:lpstr>
      <vt:lpstr>La Grande Parade</vt:lpstr>
      <vt:lpstr>Présentation PowerPoint</vt:lpstr>
      <vt:lpstr>Un final commun</vt:lpstr>
      <vt:lpstr>Partenariat Lille3000</vt:lpstr>
      <vt:lpstr>Nos partenaires</vt:lpstr>
      <vt:lpstr>www.fanfharmonies.fr www.zikensemble.fr </vt:lpstr>
      <vt:lpstr>Présentation PowerPoint</vt:lpstr>
      <vt:lpstr>Questions</vt:lpstr>
    </vt:vector>
  </TitlesOfParts>
  <Company>Union des fanfares de France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JPA UFF</dc:creator>
  <cp:lastModifiedBy>Laurent Liégeois</cp:lastModifiedBy>
  <cp:revision>129</cp:revision>
  <dcterms:created xsi:type="dcterms:W3CDTF">2006-04-25T12:04:40Z</dcterms:created>
  <dcterms:modified xsi:type="dcterms:W3CDTF">2015-05-06T20:22:03Z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0x0101008642A86F8B70784FAC79B508E140DF1E</vt:lpwstr>
  </property>
</Properties>
</file>